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Cantarell"/>
      <p:regular r:id="rId26"/>
      <p:bold r:id="rId27"/>
      <p:italic r:id="rId28"/>
      <p:boldItalic r:id="rId29"/>
    </p:embeddedFont>
    <p:embeddedFont>
      <p:font typeface="Work Sans"/>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Cantarell-regular.fntdata"/><Relationship Id="rId25" Type="http://schemas.openxmlformats.org/officeDocument/2006/relationships/font" Target="fonts/GoogleSans-boldItalic.fntdata"/><Relationship Id="rId28" Type="http://schemas.openxmlformats.org/officeDocument/2006/relationships/font" Target="fonts/Cantarell-italic.fntdata"/><Relationship Id="rId27" Type="http://schemas.openxmlformats.org/officeDocument/2006/relationships/font" Target="fonts/Cantarell-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Cantarell-boldItalic.fntdata"/><Relationship Id="rId7" Type="http://schemas.openxmlformats.org/officeDocument/2006/relationships/slide" Target="slides/slide1.xml"/><Relationship Id="rId8" Type="http://schemas.openxmlformats.org/officeDocument/2006/relationships/font" Target="fonts/GoogleSansSemiBold-regular.fntdata"/><Relationship Id="rId31" Type="http://schemas.openxmlformats.org/officeDocument/2006/relationships/font" Target="fonts/WorkSans-bold.fntdata"/><Relationship Id="rId30" Type="http://schemas.openxmlformats.org/officeDocument/2006/relationships/font" Target="fonts/WorkSans-regular.fntdata"/><Relationship Id="rId11" Type="http://schemas.openxmlformats.org/officeDocument/2006/relationships/font" Target="fonts/GoogleSansSemiBold-boldItalic.fntdata"/><Relationship Id="rId33" Type="http://schemas.openxmlformats.org/officeDocument/2006/relationships/font" Target="fonts/WorkSans-boldItalic.fntdata"/><Relationship Id="rId10" Type="http://schemas.openxmlformats.org/officeDocument/2006/relationships/font" Target="fonts/GoogleSansSemiBold-italic.fntdata"/><Relationship Id="rId32" Type="http://schemas.openxmlformats.org/officeDocument/2006/relationships/font" Target="fonts/WorkSans-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grpSp>
        <p:nvGrpSpPr>
          <p:cNvPr id="414" name="Google Shape;414;p16"/>
          <p:cNvGrpSpPr/>
          <p:nvPr/>
        </p:nvGrpSpPr>
        <p:grpSpPr>
          <a:xfrm>
            <a:off x="188700" y="419100"/>
            <a:ext cx="6345600" cy="1036375"/>
            <a:chOff x="188700" y="419100"/>
            <a:chExt cx="6345600" cy="1036375"/>
          </a:xfrm>
        </p:grpSpPr>
        <p:sp>
          <p:nvSpPr>
            <p:cNvPr id="415" name="Google Shape;415;p16"/>
            <p:cNvSpPr txBox="1"/>
            <p:nvPr/>
          </p:nvSpPr>
          <p:spPr>
            <a:xfrm>
              <a:off x="188700" y="419100"/>
              <a:ext cx="6345600" cy="1017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Cantarell"/>
                  <a:ea typeface="Cantarell"/>
                  <a:cs typeface="Cantarell"/>
                  <a:sym typeface="Cantarell"/>
                </a:rPr>
                <a:t>Exploring User Verification Status Impact on Video View Counts</a:t>
              </a:r>
              <a:endParaRPr sz="1900">
                <a:solidFill>
                  <a:srgbClr val="000000"/>
                </a:solidFill>
                <a:latin typeface="Cantarell"/>
                <a:ea typeface="Cantarell"/>
                <a:cs typeface="Cantarell"/>
                <a:sym typeface="Cantarell"/>
              </a:endParaRPr>
            </a:p>
          </p:txBody>
        </p:sp>
        <p:sp>
          <p:nvSpPr>
            <p:cNvPr id="416" name="Google Shape;416;p16"/>
            <p:cNvSpPr txBox="1"/>
            <p:nvPr/>
          </p:nvSpPr>
          <p:spPr>
            <a:xfrm>
              <a:off x="188700" y="1055275"/>
              <a:ext cx="56406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Investigating the Hypothesis through Two-Sample t-Test Analysis</a:t>
              </a:r>
              <a:endParaRPr>
                <a:solidFill>
                  <a:srgbClr val="000000"/>
                </a:solidFill>
                <a:latin typeface="Roboto"/>
                <a:ea typeface="Roboto"/>
                <a:cs typeface="Roboto"/>
                <a:sym typeface="Roboto"/>
              </a:endParaRPr>
            </a:p>
          </p:txBody>
        </p:sp>
      </p:grpSp>
      <p:sp>
        <p:nvSpPr>
          <p:cNvPr id="417" name="Google Shape;417;p16"/>
          <p:cNvSpPr txBox="1"/>
          <p:nvPr/>
        </p:nvSpPr>
        <p:spPr>
          <a:xfrm>
            <a:off x="428625" y="1826950"/>
            <a:ext cx="7045500" cy="679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Cantarell"/>
                <a:ea typeface="Cantarell"/>
                <a:cs typeface="Cantarell"/>
                <a:sym typeface="Cantarell"/>
              </a:rPr>
              <a:t>The TikTok Data Analytics team is developing a predictive model to distinguish between claims and opinions in user reports. The project involves testing a hypothesis about the disparity in video view counts between verified and unverified users.</a:t>
            </a:r>
            <a:endParaRPr sz="1300">
              <a:solidFill>
                <a:schemeClr val="dk1"/>
              </a:solidFill>
              <a:latin typeface="Cantarell"/>
              <a:ea typeface="Cantarell"/>
              <a:cs typeface="Cantarell"/>
              <a:sym typeface="Cantarell"/>
            </a:endParaRPr>
          </a:p>
        </p:txBody>
      </p:sp>
      <p:sp>
        <p:nvSpPr>
          <p:cNvPr id="418" name="Google Shape;418;p16"/>
          <p:cNvSpPr txBox="1"/>
          <p:nvPr/>
        </p:nvSpPr>
        <p:spPr>
          <a:xfrm>
            <a:off x="457125" y="2841600"/>
            <a:ext cx="7045500" cy="61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Cantarell"/>
                <a:ea typeface="Cantarell"/>
                <a:cs typeface="Cantarell"/>
                <a:sym typeface="Cantarell"/>
              </a:rPr>
              <a:t>The team hypothesized a significant difference in video view counts between </a:t>
            </a:r>
            <a:r>
              <a:rPr lang="en" sz="1300">
                <a:solidFill>
                  <a:schemeClr val="dk1"/>
                </a:solidFill>
                <a:latin typeface="Cantarell"/>
                <a:ea typeface="Cantarell"/>
                <a:cs typeface="Cantarell"/>
                <a:sym typeface="Cantarell"/>
              </a:rPr>
              <a:t>Tik Tok</a:t>
            </a:r>
            <a:r>
              <a:rPr lang="en" sz="1300">
                <a:solidFill>
                  <a:schemeClr val="dk1"/>
                </a:solidFill>
                <a:latin typeface="Cantarell"/>
                <a:ea typeface="Cantarell"/>
                <a:cs typeface="Cantarell"/>
                <a:sym typeface="Cantarell"/>
              </a:rPr>
              <a:t> posts from verified and unverified accounts. This was tested using a two-sample t-test comparing the average view counts of both types of users.</a:t>
            </a:r>
            <a:endParaRPr sz="1300">
              <a:solidFill>
                <a:schemeClr val="dk1"/>
              </a:solidFill>
              <a:latin typeface="Cantarell"/>
              <a:ea typeface="Cantarell"/>
              <a:cs typeface="Cantarell"/>
              <a:sym typeface="Cantarell"/>
            </a:endParaRPr>
          </a:p>
        </p:txBody>
      </p:sp>
      <p:sp>
        <p:nvSpPr>
          <p:cNvPr id="419" name="Google Shape;419;p16"/>
          <p:cNvSpPr txBox="1"/>
          <p:nvPr/>
        </p:nvSpPr>
        <p:spPr>
          <a:xfrm>
            <a:off x="457125" y="3795950"/>
            <a:ext cx="7143900" cy="448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Cantarell"/>
                <a:ea typeface="Cantarell"/>
                <a:cs typeface="Cantarell"/>
                <a:sym typeface="Cantarell"/>
              </a:rPr>
              <a:t>Our initial analysis revealed a statistically significant difference in video view counts between verified and unverified users. The p-value was extremely low (2.609e-120), indicating that the difference is unlikely to be due to chance.</a:t>
            </a:r>
            <a:endParaRPr sz="1300">
              <a:solidFill>
                <a:schemeClr val="dk1"/>
              </a:solidFill>
              <a:latin typeface="Cantarell"/>
              <a:ea typeface="Cantarell"/>
              <a:cs typeface="Cantarell"/>
              <a:sym typeface="Cantarell"/>
            </a:endParaRPr>
          </a:p>
        </p:txBody>
      </p:sp>
      <p:sp>
        <p:nvSpPr>
          <p:cNvPr id="420" name="Google Shape;420;p16"/>
          <p:cNvSpPr txBox="1"/>
          <p:nvPr/>
        </p:nvSpPr>
        <p:spPr>
          <a:xfrm>
            <a:off x="438150" y="5105400"/>
            <a:ext cx="6962700" cy="2876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00">
                <a:solidFill>
                  <a:schemeClr val="dk1"/>
                </a:solidFill>
                <a:latin typeface="Cantarell"/>
                <a:ea typeface="Cantarell"/>
                <a:cs typeface="Cantarell"/>
                <a:sym typeface="Cantarell"/>
              </a:rPr>
              <a:t>We used Python libraries such as pandas, numpy, matplotlib, seaborn, and scipy for data manipulation, visualization, and statistical analysis. We first loaded the dataset into a pandas dataframe and checked for any missing values. After handling the missing values, we computed the mean video view count for each group (verified and </a:t>
            </a:r>
            <a:r>
              <a:rPr lang="en" sz="1300">
                <a:solidFill>
                  <a:schemeClr val="dk1"/>
                </a:solidFill>
                <a:latin typeface="Cantarell"/>
                <a:ea typeface="Cantarell"/>
                <a:cs typeface="Cantarell"/>
                <a:sym typeface="Cantarell"/>
              </a:rPr>
              <a:t>unverified</a:t>
            </a:r>
            <a:r>
              <a:rPr lang="en" sz="1300">
                <a:solidFill>
                  <a:schemeClr val="dk1"/>
                </a:solidFill>
                <a:latin typeface="Cantarell"/>
                <a:ea typeface="Cantarell"/>
                <a:cs typeface="Cantarell"/>
                <a:sym typeface="Cantarell"/>
              </a:rPr>
              <a:t> users) and conducted a two-sample t-test to compare the means.</a:t>
            </a:r>
            <a:endParaRPr sz="1300">
              <a:solidFill>
                <a:schemeClr val="dk1"/>
              </a:solidFill>
              <a:latin typeface="Cantarell"/>
              <a:ea typeface="Cantarell"/>
              <a:cs typeface="Cantarell"/>
              <a:sym typeface="Cantarell"/>
            </a:endParaRPr>
          </a:p>
        </p:txBody>
      </p:sp>
      <p:sp>
        <p:nvSpPr>
          <p:cNvPr id="421" name="Google Shape;421;p16"/>
          <p:cNvSpPr txBox="1"/>
          <p:nvPr/>
        </p:nvSpPr>
        <p:spPr>
          <a:xfrm>
            <a:off x="438150" y="8486775"/>
            <a:ext cx="7105800" cy="137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1"/>
                </a:solidFill>
                <a:latin typeface="Cantarell"/>
                <a:ea typeface="Cantarell"/>
                <a:cs typeface="Cantarell"/>
                <a:sym typeface="Cantarell"/>
              </a:rPr>
              <a:t>Based on our findings, we propose conducting further analysis to understand why there is a difference in video view counts. We believe that verified users might be more active, post more engaging content, or there might be another factor at play. We also plan to use the observed difference in view counts as a feature in the predictive model after conducting regression analysis using this variable. This could potentially improve the model's ability to distinguish between verified and unverified users.</a:t>
            </a:r>
            <a:endParaRPr sz="1300">
              <a:solidFill>
                <a:schemeClr val="dk1"/>
              </a:solidFill>
              <a:latin typeface="Cantarell"/>
              <a:ea typeface="Cantarell"/>
              <a:cs typeface="Cantarell"/>
              <a:sym typeface="Cantare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